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4" r:id="rId6"/>
    <p:sldId id="265" r:id="rId7"/>
    <p:sldId id="296" r:id="rId8"/>
    <p:sldId id="298" r:id="rId9"/>
    <p:sldId id="297" r:id="rId10"/>
    <p:sldId id="299" r:id="rId11"/>
    <p:sldId id="300" r:id="rId12"/>
    <p:sldId id="301" r:id="rId13"/>
    <p:sldId id="295" r:id="rId14"/>
    <p:sldId id="267" r:id="rId15"/>
    <p:sldId id="303" r:id="rId16"/>
    <p:sldId id="304" r:id="rId17"/>
    <p:sldId id="305" r:id="rId18"/>
    <p:sldId id="306" r:id="rId19"/>
    <p:sldId id="307" r:id="rId20"/>
    <p:sldId id="302" r:id="rId21"/>
    <p:sldId id="309" r:id="rId22"/>
    <p:sldId id="308" r:id="rId23"/>
    <p:sldId id="312" r:id="rId24"/>
    <p:sldId id="313" r:id="rId25"/>
    <p:sldId id="271" r:id="rId26"/>
  </p:sldIdLst>
  <p:sldSz cx="9144000" cy="5143500"/>
  <p:notesSz cx="6858000" cy="9144000"/>
  <p:embeddedFontLst>
    <p:embeddedFont>
      <p:font typeface="Walter Turncoat" charset="0"/>
      <p:regular r:id="rId30"/>
    </p:embeddedFont>
    <p:embeddedFont>
      <p:font typeface="Nunito" charset="0"/>
      <p:regular r:id="rId31"/>
      <p:bold r:id="rId32"/>
      <p:italic r:id="rId33"/>
      <p:boldItalic r:id="rId34"/>
    </p:embeddedFont>
    <p:embeddedFont>
      <p:font typeface="Montserrat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f391192_06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f391192_0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f391192_06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f391192_0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f391192_06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f391192_0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f391192_06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f391192_0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f391192_06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f391192_0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3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4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408764" y="2591125"/>
            <a:ext cx="1690607" cy="2184456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174105" y="3016343"/>
            <a:ext cx="1561058" cy="1763848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329788" y="4081200"/>
            <a:ext cx="8484419" cy="1041759"/>
            <a:chOff x="329788" y="4081200"/>
            <a:chExt cx="8484419" cy="1041759"/>
          </a:xfrm>
        </p:grpSpPr>
        <p:sp>
          <p:nvSpPr>
            <p:cNvPr id="161" name="Google Shape;161;p11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Google Shape;162;p11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5013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11"/>
            <p:cNvSpPr/>
            <p:nvPr/>
          </p:nvSpPr>
          <p:spPr>
            <a:xfrm flipH="1">
              <a:off x="758564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1274015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1517285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1"/>
            <p:cNvSpPr/>
            <p:nvPr/>
          </p:nvSpPr>
          <p:spPr>
            <a:xfrm>
              <a:off x="31942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11"/>
            <p:cNvSpPr/>
            <p:nvPr/>
          </p:nvSpPr>
          <p:spPr>
            <a:xfrm>
              <a:off x="33466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11"/>
            <p:cNvSpPr/>
            <p:nvPr/>
          </p:nvSpPr>
          <p:spPr>
            <a:xfrm>
              <a:off x="4121250" y="49185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11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11"/>
            <p:cNvSpPr/>
            <p:nvPr/>
          </p:nvSpPr>
          <p:spPr>
            <a:xfrm>
              <a:off x="828499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Google Shape;172;p11"/>
            <p:cNvSpPr/>
            <p:nvPr/>
          </p:nvSpPr>
          <p:spPr>
            <a:xfrm>
              <a:off x="495839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11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11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11"/>
            <p:cNvSpPr/>
            <p:nvPr/>
          </p:nvSpPr>
          <p:spPr>
            <a:xfrm>
              <a:off x="47791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11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11"/>
            <p:cNvSpPr/>
            <p:nvPr/>
          </p:nvSpPr>
          <p:spPr>
            <a:xfrm>
              <a:off x="6413178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11"/>
            <p:cNvSpPr/>
            <p:nvPr/>
          </p:nvSpPr>
          <p:spPr>
            <a:xfrm>
              <a:off x="665644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11"/>
            <p:cNvSpPr/>
            <p:nvPr/>
          </p:nvSpPr>
          <p:spPr>
            <a:xfrm rot="-772385" flipH="1">
              <a:off x="7297125" y="49314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11"/>
            <p:cNvSpPr/>
            <p:nvPr/>
          </p:nvSpPr>
          <p:spPr>
            <a:xfrm>
              <a:off x="7637737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1" name="Google Shape;181;p1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1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1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1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1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1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1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1"/>
            <p:cNvSpPr/>
            <p:nvPr/>
          </p:nvSpPr>
          <p:spPr>
            <a:xfrm>
              <a:off x="4896942" y="46626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755021" y="46508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8426917" y="46460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8284996" y="46342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583030" y="45299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441108" y="45181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 flipH="1">
              <a:off x="5767046" y="45773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 flipH="1">
              <a:off x="5918283" y="45655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3228777" y="46023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3380014" y="45905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11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11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7423694" y="2798737"/>
            <a:ext cx="1617944" cy="1829054"/>
            <a:chOff x="7423694" y="2798737"/>
            <a:chExt cx="1617944" cy="1829054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7859537" y="4235422"/>
              <a:ext cx="477532" cy="392369"/>
              <a:chOff x="3019540" y="1608452"/>
              <a:chExt cx="440488" cy="361931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782412" y="4230800"/>
              <a:ext cx="593753" cy="392380"/>
              <a:chOff x="7919013" y="4383200"/>
              <a:chExt cx="593753" cy="39238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3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" name="Google Shape;43;p3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44;p3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5" name="Google Shape;45;p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9" name="Google Shape;49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/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3"/>
          <p:cNvSpPr txBox="1"/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24513" y="275719"/>
            <a:ext cx="4757423" cy="4551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/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marL="914400" lvl="1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marL="1371600" lvl="2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4"/>
          <p:cNvSpPr txBox="1"/>
          <p:nvPr/>
        </p:nvSpPr>
        <p:spPr>
          <a:xfrm>
            <a:off x="2679000" y="2757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6" name="Google Shape;56;p4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57" name="Google Shape;57;p4"/>
          <p:cNvGrpSpPr/>
          <p:nvPr/>
        </p:nvGrpSpPr>
        <p:grpSpPr>
          <a:xfrm>
            <a:off x="6077345" y="2421525"/>
            <a:ext cx="1652587" cy="2191979"/>
            <a:chOff x="6077345" y="2421525"/>
            <a:chExt cx="1652587" cy="2191979"/>
          </a:xfrm>
        </p:grpSpPr>
        <p:sp>
          <p:nvSpPr>
            <p:cNvPr id="58" name="Google Shape;58;p4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9" name="Google Shape;59;p4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60" name="Google Shape;60;p4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" name="Google Shape;61;p4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62" name="Google Shape;62;p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4"/>
            <p:cNvSpPr/>
            <p:nvPr/>
          </p:nvSpPr>
          <p:spPr>
            <a:xfrm rot="10145659" flipH="1">
              <a:off x="7432735" y="3653264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4"/>
            <p:cNvSpPr/>
            <p:nvPr/>
          </p:nvSpPr>
          <p:spPr>
            <a:xfrm>
              <a:off x="6833395" y="338862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34799" y="336382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93063" y="885825"/>
            <a:ext cx="3603500" cy="37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1147438" y="1314450"/>
            <a:ext cx="3603500" cy="35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/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6"/>
          <p:cNvSpPr txBox="1"/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4" name="Google Shape;84;p6"/>
          <p:cNvSpPr txBox="1"/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5" name="Google Shape;85;p6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86" name="Google Shape;86;p6"/>
          <p:cNvGrpSpPr/>
          <p:nvPr/>
        </p:nvGrpSpPr>
        <p:grpSpPr>
          <a:xfrm>
            <a:off x="7863411" y="2967400"/>
            <a:ext cx="1420590" cy="1275975"/>
            <a:chOff x="7863411" y="2967400"/>
            <a:chExt cx="1420590" cy="1275975"/>
          </a:xfrm>
        </p:grpSpPr>
        <p:grpSp>
          <p:nvGrpSpPr>
            <p:cNvPr id="87" name="Google Shape;87;p6"/>
            <p:cNvGrpSpPr/>
            <p:nvPr/>
          </p:nvGrpSpPr>
          <p:grpSpPr>
            <a:xfrm>
              <a:off x="8277250" y="3881444"/>
              <a:ext cx="440488" cy="361931"/>
              <a:chOff x="8277250" y="3881444"/>
              <a:chExt cx="440488" cy="36193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8277250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89;p6"/>
              <p:cNvSpPr/>
              <p:nvPr/>
            </p:nvSpPr>
            <p:spPr>
              <a:xfrm>
                <a:off x="8596313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0" name="Google Shape;90;p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863411" y="2967400"/>
              <a:ext cx="1420590" cy="982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6"/>
            <p:cNvSpPr/>
            <p:nvPr/>
          </p:nvSpPr>
          <p:spPr>
            <a:xfrm>
              <a:off x="8535376" y="333587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236780" y="331107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-207150" y="2962110"/>
            <a:ext cx="1286833" cy="1586084"/>
            <a:chOff x="-207150" y="2962110"/>
            <a:chExt cx="1286833" cy="1586084"/>
          </a:xfrm>
        </p:grpSpPr>
        <p:grpSp>
          <p:nvGrpSpPr>
            <p:cNvPr id="94" name="Google Shape;94;p6"/>
            <p:cNvGrpSpPr/>
            <p:nvPr/>
          </p:nvGrpSpPr>
          <p:grpSpPr>
            <a:xfrm>
              <a:off x="120475" y="4186263"/>
              <a:ext cx="547675" cy="361931"/>
              <a:chOff x="120475" y="4186263"/>
              <a:chExt cx="547675" cy="361931"/>
            </a:xfrm>
          </p:grpSpPr>
          <p:sp>
            <p:nvSpPr>
              <p:cNvPr id="95" name="Google Shape;95;p6"/>
              <p:cNvSpPr/>
              <p:nvPr/>
            </p:nvSpPr>
            <p:spPr>
              <a:xfrm>
                <a:off x="12047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6" name="Google Shape;96;p6"/>
              <p:cNvSpPr/>
              <p:nvPr/>
            </p:nvSpPr>
            <p:spPr>
              <a:xfrm flipH="1">
                <a:off x="54672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7" name="Google Shape;97;p6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-207150" y="2962110"/>
              <a:ext cx="1286833" cy="1305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6"/>
            <p:cNvSpPr/>
            <p:nvPr/>
          </p:nvSpPr>
          <p:spPr>
            <a:xfrm rot="10576116">
              <a:off x="213730" y="3649426"/>
              <a:ext cx="145541" cy="14604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 rot="10598995">
              <a:off x="532326" y="3669443"/>
              <a:ext cx="127326" cy="13220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 rot="2878168">
              <a:off x="140003" y="3477827"/>
              <a:ext cx="592515" cy="66012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5" name="Google Shape;105;p7"/>
          <p:cNvSpPr txBox="1"/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6" name="Google Shape;106;p7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7" name="Google Shape;107;p7"/>
          <p:cNvSpPr txBox="1"/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8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_ONLY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/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35" name="Google Shape;135;p9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136" name="Google Shape;136;p9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9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38" name="Google Shape;138;p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9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/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5" name="Google Shape;145;p10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8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Kubernetes Project</a:t>
            </a:r>
            <a:br>
              <a:rPr lang="en-US" altLang="en-GB"/>
            </a:br>
            <a:br>
              <a:rPr lang="en-US" altLang="en-GB"/>
            </a:br>
            <a:r>
              <a:rPr lang="en-US" altLang="en-GB" sz="1800"/>
              <a:t>from: Jingjing Tan</a:t>
            </a:r>
            <a:br>
              <a:rPr lang="en-US" altLang="en-GB" sz="1800"/>
            </a:br>
            <a:r>
              <a:rPr lang="en-US" altLang="en-GB" sz="1800"/>
              <a:t>student ID: 19548</a:t>
            </a:r>
            <a:endParaRPr lang="en-US" altLang="en-GB" sz="1800"/>
          </a:p>
        </p:txBody>
      </p:sp>
    </p:spTree>
    <p:custDataLst>
      <p:tags r:id="rId1"/>
    </p:custData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548005" y="1271905"/>
            <a:ext cx="6699885" cy="1918970"/>
          </a:xfrm>
        </p:spPr>
        <p:txBody>
          <a:bodyPr/>
          <a:p>
            <a:r>
              <a:rPr lang="en-US" sz="1400"/>
              <a:t>create mongodb.js</a:t>
            </a:r>
            <a:endParaRPr lang="en-US" sz="1400"/>
          </a:p>
          <a:p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21" name="image11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74395" y="1623695"/>
            <a:ext cx="5840730" cy="3062605"/>
          </a:xfrm>
          <a:prstGeom prst="rect">
            <a:avLst/>
          </a:prstGeom>
        </p:spPr>
      </p:pic>
      <p:sp>
        <p:nvSpPr>
          <p:cNvPr id="4" name="Title 3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step1: create mongoDB using Persistent Volume 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548005" y="1271905"/>
            <a:ext cx="6699885" cy="1918970"/>
          </a:xfrm>
        </p:spPr>
        <p:txBody>
          <a:bodyPr/>
          <a:p>
            <a:r>
              <a:rPr lang="en-US" sz="1400"/>
              <a:t>Create studentServer.js</a:t>
            </a: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23" name="image12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86435" y="1622425"/>
            <a:ext cx="5890895" cy="2971165"/>
          </a:xfrm>
          <a:prstGeom prst="rect">
            <a:avLst/>
          </a:prstGeom>
        </p:spPr>
      </p:pic>
      <p:sp>
        <p:nvSpPr>
          <p:cNvPr id="5" name="Title 4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step1: create mongoDB using Persistent Volume 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step2: </a:t>
            </a:r>
            <a:r>
              <a:rPr lang="en-US" sz="2400"/>
              <a:t>modify student server to get records from mongoDB </a:t>
            </a:r>
            <a:endParaRPr lang="en-US" sz="2400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443865" y="1729740"/>
            <a:ext cx="6699885" cy="1918970"/>
          </a:xfrm>
        </p:spPr>
        <p:txBody>
          <a:bodyPr/>
          <a:p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sp>
        <p:nvSpPr>
          <p:cNvPr id="3" name="Text Placeholder 1"/>
          <p:cNvSpPr/>
          <p:nvPr/>
        </p:nvSpPr>
        <p:spPr>
          <a:xfrm>
            <a:off x="548005" y="1271905"/>
            <a:ext cx="6699885" cy="19189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1400"/>
              <a:t>create studentServce</a:t>
            </a:r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23" name="image12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60095" y="1584325"/>
            <a:ext cx="5890895" cy="30194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step2: </a:t>
            </a:r>
            <a:r>
              <a:rPr lang="en-US" sz="2400"/>
              <a:t>modify student server to get records from mongoDB </a:t>
            </a:r>
            <a:endParaRPr lang="en-US" sz="2400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443865" y="1729740"/>
            <a:ext cx="6699885" cy="1918970"/>
          </a:xfrm>
        </p:spPr>
        <p:txBody>
          <a:bodyPr/>
          <a:p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sp>
        <p:nvSpPr>
          <p:cNvPr id="3" name="Text Placeholder 1"/>
          <p:cNvSpPr/>
          <p:nvPr/>
        </p:nvSpPr>
        <p:spPr>
          <a:xfrm>
            <a:off x="548005" y="1271905"/>
            <a:ext cx="6699885" cy="19189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1400"/>
              <a:t>Create docker file</a:t>
            </a:r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Build docker</a:t>
            </a:r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Docker push</a:t>
            </a:r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25" name="image13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98195" y="1569085"/>
            <a:ext cx="5916930" cy="848360"/>
          </a:xfrm>
          <a:prstGeom prst="rect">
            <a:avLst/>
          </a:prstGeom>
        </p:spPr>
      </p:pic>
      <p:pic>
        <p:nvPicPr>
          <p:cNvPr id="27" name="image14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8195" y="2740025"/>
            <a:ext cx="5937250" cy="648335"/>
          </a:xfrm>
          <a:prstGeom prst="rect">
            <a:avLst/>
          </a:prstGeom>
        </p:spPr>
      </p:pic>
      <p:pic>
        <p:nvPicPr>
          <p:cNvPr id="29" name="image15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525" y="3835400"/>
            <a:ext cx="5943600" cy="6648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step2: </a:t>
            </a:r>
            <a:r>
              <a:rPr lang="en-US" sz="2400"/>
              <a:t>modify student server to get records from mongoDB </a:t>
            </a:r>
            <a:endParaRPr lang="en-US" sz="2400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443865" y="1729740"/>
            <a:ext cx="6699885" cy="1918970"/>
          </a:xfrm>
        </p:spPr>
        <p:txBody>
          <a:bodyPr/>
          <a:p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sp>
        <p:nvSpPr>
          <p:cNvPr id="3" name="Text Placeholder 1"/>
          <p:cNvSpPr/>
          <p:nvPr/>
        </p:nvSpPr>
        <p:spPr>
          <a:xfrm>
            <a:off x="548005" y="1271905"/>
            <a:ext cx="6699885" cy="19189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1400"/>
              <a:t>create bookshelf.py</a:t>
            </a:r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31" name="image16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57250" y="1575435"/>
            <a:ext cx="5858510" cy="32111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step2: </a:t>
            </a:r>
            <a:r>
              <a:rPr lang="en-US" sz="2400"/>
              <a:t>modify student server to get records from mongoDB </a:t>
            </a:r>
            <a:endParaRPr lang="en-US" sz="2400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443865" y="1729740"/>
            <a:ext cx="6699885" cy="1918970"/>
          </a:xfrm>
        </p:spPr>
        <p:txBody>
          <a:bodyPr/>
          <a:p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sp>
        <p:nvSpPr>
          <p:cNvPr id="3" name="Text Placeholder 1"/>
          <p:cNvSpPr/>
          <p:nvPr/>
        </p:nvSpPr>
        <p:spPr>
          <a:xfrm>
            <a:off x="548005" y="1271905"/>
            <a:ext cx="6699885" cy="19189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1400"/>
              <a:t>create studentserver-configmap.yaml</a:t>
            </a:r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39" name="image20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3415" y="1729740"/>
            <a:ext cx="5957570" cy="17856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step2: </a:t>
            </a:r>
            <a:r>
              <a:rPr lang="en-US" sz="2400"/>
              <a:t>modify student server to get records from mongoDB </a:t>
            </a:r>
            <a:endParaRPr lang="en-US" sz="2400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443865" y="1729740"/>
            <a:ext cx="6699885" cy="1918970"/>
          </a:xfrm>
        </p:spPr>
        <p:txBody>
          <a:bodyPr/>
          <a:p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sp>
        <p:nvSpPr>
          <p:cNvPr id="3" name="Text Placeholder 1"/>
          <p:cNvSpPr/>
          <p:nvPr/>
        </p:nvSpPr>
        <p:spPr>
          <a:xfrm>
            <a:off x="548005" y="1271905"/>
            <a:ext cx="6699885" cy="19189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1400"/>
              <a:t>studentserver-deployment.yaml</a:t>
            </a:r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43" name="image22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73100" y="1615440"/>
            <a:ext cx="5918835" cy="29857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Ingress </a:t>
            </a:r>
            <a:r>
              <a:rPr lang="en-US" sz="2400"/>
              <a:t> </a:t>
            </a:r>
            <a:endParaRPr lang="en-US" sz="2400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443865" y="1729740"/>
            <a:ext cx="6699885" cy="1918970"/>
          </a:xfrm>
        </p:spPr>
        <p:txBody>
          <a:bodyPr/>
          <a:p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sp>
        <p:nvSpPr>
          <p:cNvPr id="3" name="Text Placeholder 1"/>
          <p:cNvSpPr/>
          <p:nvPr/>
        </p:nvSpPr>
        <p:spPr>
          <a:xfrm>
            <a:off x="548005" y="1271905"/>
            <a:ext cx="6699885" cy="19189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1400"/>
              <a:t>create studentserver-servermongoIngress.yaml</a:t>
            </a:r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57" name="image43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48640" y="1641475"/>
            <a:ext cx="5986145" cy="25158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>
            <p:ph type="title" idx="4294967295"/>
          </p:nvPr>
        </p:nvSpPr>
        <p:spPr>
          <a:xfrm>
            <a:off x="1174200" y="186950"/>
            <a:ext cx="6795600" cy="3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chemeClr val="lt1"/>
                </a:solidFill>
              </a:rPr>
              <a:t>Want big impact?</a:t>
            </a:r>
            <a:r>
              <a:rPr lang="en-GB" sz="2400">
                <a:solidFill>
                  <a:schemeClr val="lt1"/>
                </a:solidFill>
              </a:rPr>
              <a:t> 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9" name="Google Shape;299;p23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" name="Title 4"/>
          <p:cNvSpPr/>
          <p:nvPr/>
        </p:nvSpPr>
        <p:spPr>
          <a:xfrm>
            <a:off x="548760" y="42675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/>
              <a:t>Ingress </a:t>
            </a:r>
            <a:r>
              <a:rPr lang="en-US" sz="2400"/>
              <a:t> </a:t>
            </a:r>
            <a:endParaRPr lang="en-US" sz="2400"/>
          </a:p>
        </p:txBody>
      </p:sp>
      <p:sp>
        <p:nvSpPr>
          <p:cNvPr id="2" name="Text Placeholder 1"/>
          <p:cNvSpPr/>
          <p:nvPr/>
        </p:nvSpPr>
        <p:spPr>
          <a:xfrm>
            <a:off x="548640" y="1032510"/>
            <a:ext cx="6699885" cy="19189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01600" indent="0">
              <a:buNone/>
            </a:pPr>
            <a:r>
              <a:rPr lang="en-US" sz="1400"/>
              <a:t>Minikube enable ingress</a:t>
            </a: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51" name="image40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48640" y="1396048"/>
            <a:ext cx="5996940" cy="8934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>
            <p:ph type="title" idx="4294967295"/>
          </p:nvPr>
        </p:nvSpPr>
        <p:spPr>
          <a:xfrm>
            <a:off x="1174200" y="186950"/>
            <a:ext cx="6795600" cy="3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chemeClr val="lt1"/>
                </a:solidFill>
              </a:rPr>
              <a:t>Want big impact?</a:t>
            </a:r>
            <a:r>
              <a:rPr lang="en-GB" sz="2400">
                <a:solidFill>
                  <a:schemeClr val="lt1"/>
                </a:solidFill>
              </a:rPr>
              <a:t> 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9" name="Google Shape;299;p23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" name="Title 4"/>
          <p:cNvSpPr/>
          <p:nvPr/>
        </p:nvSpPr>
        <p:spPr>
          <a:xfrm>
            <a:off x="548760" y="42675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/>
              <a:t>Ingress </a:t>
            </a:r>
            <a:r>
              <a:rPr lang="en-US" sz="2400"/>
              <a:t> </a:t>
            </a:r>
            <a:endParaRPr lang="en-US" sz="2400"/>
          </a:p>
        </p:txBody>
      </p:sp>
      <p:sp>
        <p:nvSpPr>
          <p:cNvPr id="2" name="Text Placeholder 1"/>
          <p:cNvSpPr/>
          <p:nvPr/>
        </p:nvSpPr>
        <p:spPr>
          <a:xfrm>
            <a:off x="548640" y="1032510"/>
            <a:ext cx="6699885" cy="19189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01600" indent="0">
              <a:buNone/>
            </a:pPr>
            <a:r>
              <a:rPr lang="en-US" sz="1400"/>
              <a:t>Create studentservermongoIngress.yaml</a:t>
            </a: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57" name="image43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48640" y="1402080"/>
            <a:ext cx="7048500" cy="26092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Table of Contents</a:t>
            </a:r>
            <a:endParaRPr lang="en-US" altLang="en-GB"/>
          </a:p>
        </p:txBody>
      </p:sp>
      <p:sp>
        <p:nvSpPr>
          <p:cNvPr id="244" name="Google Shape;244;p16"/>
          <p:cNvSpPr txBox="1"/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altLang="en-GB"/>
              <a:t>Introduction</a:t>
            </a:r>
            <a:endParaRPr lang="en-US" alt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altLang="en-GB"/>
              <a:t>Design</a:t>
            </a:r>
            <a:endParaRPr lang="en-US" alt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altLang="en-GB"/>
              <a:t>Implementation</a:t>
            </a:r>
            <a:endParaRPr lang="en-US" alt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altLang="en-GB"/>
              <a:t>Test</a:t>
            </a:r>
            <a:endParaRPr lang="en-US" alt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altLang="en-GB"/>
              <a:t>Conclusion</a:t>
            </a: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endParaRPr lang="en-GB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endParaRPr lang="en-GB"/>
          </a:p>
        </p:txBody>
      </p:sp>
      <p:sp>
        <p:nvSpPr>
          <p:cNvPr id="245" name="Google Shape;245;p16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>
            <p:ph type="title" idx="4294967295"/>
          </p:nvPr>
        </p:nvSpPr>
        <p:spPr>
          <a:xfrm>
            <a:off x="1174200" y="186950"/>
            <a:ext cx="6795600" cy="3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chemeClr val="lt1"/>
                </a:solidFill>
              </a:rPr>
              <a:t>Want big impact?</a:t>
            </a:r>
            <a:r>
              <a:rPr lang="en-GB" sz="2400">
                <a:solidFill>
                  <a:schemeClr val="lt1"/>
                </a:solidFill>
              </a:rPr>
              <a:t> 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9" name="Google Shape;299;p23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" name="Title 4"/>
          <p:cNvSpPr/>
          <p:nvPr/>
        </p:nvSpPr>
        <p:spPr>
          <a:xfrm>
            <a:off x="548760" y="42675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/>
              <a:t>Test: </a:t>
            </a:r>
            <a:r>
              <a:rPr lang="en-US" sz="2400"/>
              <a:t> </a:t>
            </a:r>
            <a:endParaRPr lang="en-US" sz="2400"/>
          </a:p>
        </p:txBody>
      </p:sp>
      <p:pic>
        <p:nvPicPr>
          <p:cNvPr id="59" name="image44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82270" y="1141095"/>
            <a:ext cx="5963920" cy="21120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82270" y="834390"/>
            <a:ext cx="9747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tx1"/>
                </a:solidFill>
              </a:rPr>
              <a:t>Add hosts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>
            <p:ph type="title" idx="4294967295"/>
          </p:nvPr>
        </p:nvSpPr>
        <p:spPr>
          <a:xfrm>
            <a:off x="1174200" y="186950"/>
            <a:ext cx="6795600" cy="3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chemeClr val="lt1"/>
                </a:solidFill>
              </a:rPr>
              <a:t>Want big impact?</a:t>
            </a:r>
            <a:r>
              <a:rPr lang="en-GB" sz="2400">
                <a:solidFill>
                  <a:schemeClr val="lt1"/>
                </a:solidFill>
              </a:rPr>
              <a:t> 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9" name="Google Shape;299;p23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" name="Title 4"/>
          <p:cNvSpPr/>
          <p:nvPr/>
        </p:nvSpPr>
        <p:spPr>
          <a:xfrm>
            <a:off x="548760" y="42675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/>
              <a:t>Test: </a:t>
            </a:r>
            <a:r>
              <a:rPr lang="en-US" sz="2400"/>
              <a:t> </a:t>
            </a:r>
            <a:endParaRPr 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382270" y="834390"/>
            <a:ext cx="5086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tx1"/>
                </a:solidFill>
              </a:rPr>
              <a:t>Curl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1" name="image45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81953" y="1140778"/>
            <a:ext cx="5873115" cy="15938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47040" y="1450975"/>
            <a:ext cx="8953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tx1"/>
                </a:solidFill>
              </a:rPr>
              <a:t>List book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3" name="image4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7040" y="1873250"/>
            <a:ext cx="3606800" cy="13970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448175" y="1450975"/>
            <a:ext cx="9353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tx1"/>
                </a:solidFill>
              </a:rPr>
              <a:t>Add book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5" name="image47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08" y="1757363"/>
            <a:ext cx="3119755" cy="488315"/>
          </a:xfrm>
          <a:prstGeom prst="rect">
            <a:avLst/>
          </a:prstGeom>
        </p:spPr>
      </p:pic>
      <p:pic>
        <p:nvPicPr>
          <p:cNvPr id="67" name="image48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380" y="2245678"/>
            <a:ext cx="3098800" cy="21037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>
            <p:ph type="title" idx="4294967295"/>
          </p:nvPr>
        </p:nvSpPr>
        <p:spPr>
          <a:xfrm>
            <a:off x="1174200" y="186950"/>
            <a:ext cx="6795600" cy="3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chemeClr val="lt1"/>
                </a:solidFill>
              </a:rPr>
              <a:t>Want big impact?</a:t>
            </a:r>
            <a:r>
              <a:rPr lang="en-GB" sz="2400">
                <a:solidFill>
                  <a:schemeClr val="lt1"/>
                </a:solidFill>
              </a:rPr>
              <a:t> 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9" name="Google Shape;299;p23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" name="Title 4"/>
          <p:cNvSpPr/>
          <p:nvPr/>
        </p:nvSpPr>
        <p:spPr>
          <a:xfrm>
            <a:off x="548760" y="42675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/>
              <a:t>Test: </a:t>
            </a:r>
            <a:r>
              <a:rPr lang="en-US" sz="2400"/>
              <a:t> </a:t>
            </a:r>
            <a:endParaRPr lang="en-US" sz="2400"/>
          </a:p>
        </p:txBody>
      </p:sp>
      <p:sp>
        <p:nvSpPr>
          <p:cNvPr id="2" name="Text Box 1"/>
          <p:cNvSpPr txBox="1"/>
          <p:nvPr/>
        </p:nvSpPr>
        <p:spPr>
          <a:xfrm>
            <a:off x="447040" y="951230"/>
            <a:ext cx="1163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tx1"/>
                </a:solidFill>
              </a:rPr>
              <a:t>update book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9" name="image49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47040" y="1257618"/>
            <a:ext cx="3218180" cy="452755"/>
          </a:xfrm>
          <a:prstGeom prst="rect">
            <a:avLst/>
          </a:prstGeom>
        </p:spPr>
      </p:pic>
      <p:pic>
        <p:nvPicPr>
          <p:cNvPr id="71" name="image50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7040" y="1710690"/>
            <a:ext cx="3217545" cy="131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37760" y="951230"/>
            <a:ext cx="11036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tx1"/>
                </a:solidFill>
              </a:rPr>
              <a:t>delete book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image51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5863" y="1272223"/>
            <a:ext cx="2973705" cy="423545"/>
          </a:xfrm>
          <a:prstGeom prst="rect">
            <a:avLst/>
          </a:prstGeom>
        </p:spPr>
      </p:pic>
      <p:pic>
        <p:nvPicPr>
          <p:cNvPr id="75" name="image52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3483" y="1696085"/>
            <a:ext cx="2966085" cy="9664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/>
          <p:nvPr>
            <p:ph type="subTitle" idx="4294967295"/>
          </p:nvPr>
        </p:nvSpPr>
        <p:spPr>
          <a:xfrm>
            <a:off x="548125" y="916275"/>
            <a:ext cx="6167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sz="2000"/>
              <a:t>https://npu85.npu.edu/~henry/npu/classes/kubernetes_in_action/configmap/slide/exercise_configmap.html#s</a:t>
            </a:r>
            <a:r>
              <a:rPr lang="en-US" sz="2000"/>
              <a:t>p</a:t>
            </a:r>
            <a:endParaRPr lang="en-US" sz="20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/>
              <a:t>https://npu85.npu.edu/~henry/npu/classes/cloud_computing/mongodb/slide/index_slide.html</a:t>
            </a:r>
            <a:endParaRPr lang="en-US" sz="20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/>
              <a:t>https://npu85.npu.edu/~henry/npu/classes/flask_web_development/api/slide/index_slide.html</a:t>
            </a:r>
            <a:endParaRPr lang="en-US" sz="20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20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20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20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2000"/>
          </a:p>
        </p:txBody>
      </p:sp>
      <p:sp>
        <p:nvSpPr>
          <p:cNvPr id="358" name="Google Shape;358;p28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" name="Title 4"/>
          <p:cNvSpPr/>
          <p:nvPr/>
        </p:nvSpPr>
        <p:spPr>
          <a:xfrm>
            <a:off x="548760" y="42675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/>
              <a:t>Reference: </a:t>
            </a:r>
            <a:endParaRPr lang="en-US"/>
          </a:p>
          <a:p>
            <a:endParaRPr lang="en-US" sz="2400"/>
          </a:p>
          <a:p>
            <a:r>
              <a:rPr lang="en-US" sz="2400"/>
              <a:t> </a:t>
            </a:r>
            <a:endParaRPr lang="en-US" sz="240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Introduction</a:t>
            </a:r>
            <a:endParaRPr lang="en-US" altLang="en-GB"/>
          </a:p>
        </p:txBody>
      </p:sp>
      <p:sp>
        <p:nvSpPr>
          <p:cNvPr id="282" name="Google Shape;282;p21"/>
          <p:cNvSpPr txBox="1"/>
          <p:nvPr>
            <p:ph type="body" idx="1"/>
          </p:nvPr>
        </p:nvSpPr>
        <p:spPr>
          <a:xfrm>
            <a:off x="548005" y="1070610"/>
            <a:ext cx="6068060" cy="3307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2"/>
                </a:solidFill>
              </a:rPr>
              <a:t>Techniques this project used</a:t>
            </a:r>
            <a:endParaRPr b="1">
              <a:solidFill>
                <a:schemeClr val="accent2"/>
              </a:solidFill>
            </a:endParaRPr>
          </a:p>
          <a:p>
            <a:pPr marL="140335" lvl="0" indent="-180340" algn="l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charset="0"/>
              <a:buChar char=""/>
              <a:extLst>
                <a:ext uri="{35155182-B16C-46BC-9424-99874614C6A1}">
                  <wpsdc:indentchars xmlns:wpsdc="http://www.wps.cn/officeDocument/2017/drawingmlCustomData" val="-79" checksum="1243631951"/>
                  <wpsdc:marlchars xmlns:wpsdc="http://www.wps.cn/officeDocument/2017/drawingmlCustomData" val="79" checksum="3674223743"/>
                </a:ext>
              </a:extLst>
            </a:pPr>
            <a:r>
              <a:rPr lang="en-US" altLang="en-GB"/>
              <a:t>Pods: there are 2 pods to run applications, one is student records, the other one is bookstore</a:t>
            </a:r>
            <a:endParaRPr lang="en-US" altLang="en-GB"/>
          </a:p>
          <a:p>
            <a:pPr marL="140335" lvl="0" indent="-180340" algn="l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charset="0"/>
              <a:buChar char=""/>
              <a:extLst>
                <a:ext uri="{35155182-B16C-46BC-9424-99874614C6A1}">
                  <wpsdc:indentchars xmlns:wpsdc="http://www.wps.cn/officeDocument/2017/drawingmlCustomData" val="-79" checksum="1243631951"/>
                  <wpsdc:marlchars xmlns:wpsdc="http://www.wps.cn/officeDocument/2017/drawingmlCustomData" val="79" checksum="3674223743"/>
                </a:ext>
              </a:extLst>
            </a:pPr>
            <a:r>
              <a:rPr lang="en-US" altLang="en-GB"/>
              <a:t>Services</a:t>
            </a:r>
            <a:endParaRPr lang="en-US" altLang="en-GB"/>
          </a:p>
          <a:p>
            <a:pPr marL="140335" lvl="0" indent="-180340" algn="l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charset="0"/>
              <a:buChar char=""/>
              <a:extLst>
                <a:ext uri="{35155182-B16C-46BC-9424-99874614C6A1}">
                  <wpsdc:indentchars xmlns:wpsdc="http://www.wps.cn/officeDocument/2017/drawingmlCustomData" val="-79" checksum="1243631951"/>
                  <wpsdc:marlchars xmlns:wpsdc="http://www.wps.cn/officeDocument/2017/drawingmlCustomData" val="79" checksum="3674223743"/>
                </a:ext>
              </a:extLst>
            </a:pPr>
            <a:r>
              <a:rPr lang="en-US" altLang="en-GB"/>
              <a:t>MongoDB: store data</a:t>
            </a:r>
            <a:endParaRPr lang="en-US" altLang="en-GB"/>
          </a:p>
          <a:p>
            <a:pPr marL="140335" lvl="0" indent="-180340" algn="l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charset="0"/>
              <a:buChar char=""/>
              <a:extLst>
                <a:ext uri="{35155182-B16C-46BC-9424-99874614C6A1}">
                  <wpsdc:indentchars xmlns:wpsdc="http://www.wps.cn/officeDocument/2017/drawingmlCustomData" val="-79" checksum="1243631951"/>
                  <wpsdc:marlchars xmlns:wpsdc="http://www.wps.cn/officeDocument/2017/drawingmlCustomData" val="79" checksum="3674223743"/>
                </a:ext>
              </a:extLst>
            </a:pPr>
            <a:r>
              <a:rPr lang="en-US" altLang="en-GB"/>
              <a:t>Ingress: expose applications in one domain</a:t>
            </a:r>
            <a:endParaRPr lang="en-US" altLang="en-GB"/>
          </a:p>
          <a:p>
            <a:pPr marL="140335" lvl="0" indent="-180340" algn="l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charset="0"/>
              <a:buChar char=""/>
              <a:extLst>
                <a:ext uri="{35155182-B16C-46BC-9424-99874614C6A1}">
                  <wpsdc:indentchars xmlns:wpsdc="http://www.wps.cn/officeDocument/2017/drawingmlCustomData" val="-79" checksum="1243631951"/>
                  <wpsdc:marlchars xmlns:wpsdc="http://www.wps.cn/officeDocument/2017/drawingmlCustomData" val="79" checksum="3674223743"/>
                </a:ext>
              </a:extLst>
            </a:pPr>
            <a:r>
              <a:rPr lang="en-US" altLang="en-GB"/>
              <a:t>ConfigMaps: store MongoDB service address, in case not to build docker image when mongodb is down</a:t>
            </a:r>
            <a:endParaRPr lang="en-US" altLang="en-GB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lang="en-US" altLang="en-GB"/>
          </a:p>
        </p:txBody>
      </p:sp>
      <p:sp>
        <p:nvSpPr>
          <p:cNvPr id="285" name="Google Shape;285;p21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" name="Title 0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step1: create mongoDB using Persistent Volume </a:t>
            </a:r>
            <a:endParaRPr lang="en-US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548005" y="1271905"/>
            <a:ext cx="6699885" cy="1918970"/>
          </a:xfrm>
        </p:spPr>
        <p:txBody>
          <a:bodyPr/>
          <a:p>
            <a:r>
              <a:rPr lang="en-US" sz="1400"/>
              <a:t>gcloud container clusters create kubia --num-nodes=1 --machine-type=e2-micro--region=us-west1</a:t>
            </a: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3" name="image1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08050" y="1953895"/>
            <a:ext cx="5807710" cy="23329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548005" y="1271905"/>
            <a:ext cx="6699885" cy="1918970"/>
          </a:xfrm>
        </p:spPr>
        <p:txBody>
          <a:bodyPr/>
          <a:p>
            <a:r>
              <a:rPr lang="en-US" sz="1400"/>
              <a:t>w create a mongodb deployment</a:t>
            </a: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4" name="image2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1380" y="1610995"/>
            <a:ext cx="4937125" cy="19405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61365" y="3768725"/>
            <a:ext cx="35756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tx1"/>
                </a:solidFill>
              </a:rPr>
              <a:t>kubectl apply -f mongodb-deployment.yaml</a:t>
            </a:r>
            <a:endParaRPr lang="en-US">
              <a:solidFill>
                <a:schemeClr val="tx1"/>
              </a:solidFill>
            </a:endParaRPr>
          </a:p>
          <a:p>
            <a:pPr algn="l"/>
            <a:endParaRPr lang="en-US"/>
          </a:p>
        </p:txBody>
      </p:sp>
      <p:pic>
        <p:nvPicPr>
          <p:cNvPr id="6" name="image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365" y="4290378"/>
            <a:ext cx="5935980" cy="304165"/>
          </a:xfrm>
          <a:prstGeom prst="rect">
            <a:avLst/>
          </a:prstGeom>
        </p:spPr>
      </p:pic>
      <p:sp>
        <p:nvSpPr>
          <p:cNvPr id="9" name="Title 8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step1: create mongoDB using Persistent Volume 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" name="image4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34415" y="1724025"/>
            <a:ext cx="5203190" cy="1696085"/>
          </a:xfrm>
          <a:prstGeom prst="rect">
            <a:avLst/>
          </a:prstGeom>
        </p:spPr>
      </p:pic>
      <p:sp>
        <p:nvSpPr>
          <p:cNvPr id="4" name="Text Placeholder 1"/>
          <p:cNvSpPr/>
          <p:nvPr/>
        </p:nvSpPr>
        <p:spPr>
          <a:xfrm>
            <a:off x="922655" y="3493135"/>
            <a:ext cx="6699885" cy="19189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01600" indent="0">
              <a:buNone/>
            </a:pPr>
            <a:r>
              <a:rPr lang="en-US" sz="1400"/>
              <a:t>Apply this yaml</a:t>
            </a:r>
            <a:endParaRPr lang="en-US" sz="1400"/>
          </a:p>
        </p:txBody>
      </p:sp>
      <p:sp>
        <p:nvSpPr>
          <p:cNvPr id="5" name="Text Placeholder 1"/>
          <p:cNvSpPr/>
          <p:nvPr/>
        </p:nvSpPr>
        <p:spPr>
          <a:xfrm>
            <a:off x="675005" y="1398905"/>
            <a:ext cx="6699885" cy="19189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1400"/>
              <a:t> Create a service for the mongoDB to make it be accessed outside</a:t>
            </a: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sp>
        <p:nvSpPr>
          <p:cNvPr id="6" name="Text Box 5"/>
          <p:cNvSpPr txBox="1"/>
          <p:nvPr/>
        </p:nvSpPr>
        <p:spPr>
          <a:xfrm>
            <a:off x="2032000" y="2052320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147955" indent="-147955"/>
            <a:r>
              <a:rPr lang="en-US" altLang="zh-CN" sz="1100">
                <a:latin typeface="Arial" panose="020B0604020202090204" pitchFamily="34" charset="0"/>
                <a:cs typeface="Arial" panose="020B0604020202090204" pitchFamily="34" charset="0"/>
              </a:rPr>
              <a:t>2. </a:t>
            </a:r>
            <a:endParaRPr lang="en-US"/>
          </a:p>
        </p:txBody>
      </p:sp>
      <p:graphicFrame>
        <p:nvGraphicFramePr>
          <p:cNvPr id="8" name="Table 7"/>
          <p:cNvGraphicFramePr/>
          <p:nvPr/>
        </p:nvGraphicFramePr>
        <p:xfrm>
          <a:off x="2032000" y="231267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marL="0" indent="0">
                        <a:buNone/>
                      </a:pPr>
                      <a:endParaRPr 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>
                        <a:buNone/>
                      </a:pPr>
                      <a:endParaRPr 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>
                        <a:buNone/>
                      </a:pPr>
                      <a:endParaRPr 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2032000" y="2830830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1100">
                <a:latin typeface="Arial" panose="020B0604020202090204" pitchFamily="34" charset="0"/>
                <a:cs typeface="Arial" panose="020B0604020202090204" pitchFamily="34" charset="0"/>
              </a:rPr>
              <a:t>Apply yaml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032000" y="2052320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147955" indent="-147955"/>
            <a:r>
              <a:rPr lang="en-US" altLang="zh-CN" sz="1100">
                <a:latin typeface="Arial" panose="020B0604020202090204" pitchFamily="34" charset="0"/>
                <a:cs typeface="Arial" panose="020B0604020202090204" pitchFamily="34" charset="0"/>
              </a:rPr>
              <a:t>2. </a:t>
            </a:r>
            <a:endParaRPr lang="en-US"/>
          </a:p>
        </p:txBody>
      </p:sp>
      <p:graphicFrame>
        <p:nvGraphicFramePr>
          <p:cNvPr id="11" name="Table 10"/>
          <p:cNvGraphicFramePr/>
          <p:nvPr/>
        </p:nvGraphicFramePr>
        <p:xfrm>
          <a:off x="2032000" y="231267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marL="0" indent="0">
                        <a:buNone/>
                      </a:pPr>
                      <a:endParaRPr 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>
                        <a:buNone/>
                      </a:pPr>
                      <a:endParaRPr 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>
                        <a:buNone/>
                      </a:pPr>
                      <a:endParaRPr 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 Box 12"/>
          <p:cNvSpPr txBox="1"/>
          <p:nvPr/>
        </p:nvSpPr>
        <p:spPr>
          <a:xfrm>
            <a:off x="2032000" y="2830830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1100">
                <a:latin typeface="Arial" panose="020B0604020202090204" pitchFamily="34" charset="0"/>
                <a:cs typeface="Arial" panose="020B0604020202090204" pitchFamily="34" charset="0"/>
              </a:rPr>
              <a:t>Apply yaml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2032000" y="2052320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147955" indent="-147955"/>
            <a:r>
              <a:rPr lang="en-US" altLang="zh-CN" sz="1100">
                <a:latin typeface="Arial" panose="020B0604020202090204" pitchFamily="34" charset="0"/>
                <a:cs typeface="Arial" panose="020B0604020202090204" pitchFamily="34" charset="0"/>
              </a:rPr>
              <a:t>2. </a:t>
            </a:r>
            <a:endParaRPr lang="en-US"/>
          </a:p>
        </p:txBody>
      </p:sp>
      <p:graphicFrame>
        <p:nvGraphicFramePr>
          <p:cNvPr id="15" name="Table 14"/>
          <p:cNvGraphicFramePr/>
          <p:nvPr/>
        </p:nvGraphicFramePr>
        <p:xfrm>
          <a:off x="2032000" y="231267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marL="0" indent="0">
                        <a:buNone/>
                      </a:pPr>
                      <a:endParaRPr 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>
                        <a:buNone/>
                      </a:pPr>
                      <a:endParaRPr 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>
                        <a:buNone/>
                      </a:pPr>
                      <a:endParaRPr lang="en-US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Text Box 16"/>
          <p:cNvSpPr txBox="1"/>
          <p:nvPr/>
        </p:nvSpPr>
        <p:spPr>
          <a:xfrm>
            <a:off x="2032000" y="2830830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1100" b="0">
                <a:latin typeface="Arial" panose="020B0604020202090204" pitchFamily="34" charset="0"/>
                <a:cs typeface="Arial" panose="020B0604020202090204" pitchFamily="34" charset="0"/>
              </a:rPr>
              <a:t>Apply yaml</a:t>
            </a:r>
            <a:endParaRPr lang="en-US"/>
          </a:p>
        </p:txBody>
      </p:sp>
      <p:pic>
        <p:nvPicPr>
          <p:cNvPr id="19" name="image5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525" y="3913823"/>
            <a:ext cx="5943600" cy="295275"/>
          </a:xfrm>
          <a:prstGeom prst="rect">
            <a:avLst/>
          </a:prstGeom>
        </p:spPr>
      </p:pic>
      <p:sp>
        <p:nvSpPr>
          <p:cNvPr id="21" name="Title 20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step1: create mongoDB using Persistent Volume 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548005" y="1271905"/>
            <a:ext cx="6699885" cy="1918970"/>
          </a:xfrm>
        </p:spPr>
        <p:txBody>
          <a:bodyPr/>
          <a:p>
            <a:r>
              <a:rPr lang="en-US" sz="1400"/>
              <a:t>apply mongodb-service</a:t>
            </a:r>
            <a:endParaRPr lang="en-US" sz="1400"/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check pods</a:t>
            </a:r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check services</a:t>
            </a:r>
            <a:endParaRPr lang="en-US" sz="1400"/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run in bash</a:t>
            </a:r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9" name="image5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5830" y="1601153"/>
            <a:ext cx="5943600" cy="295275"/>
          </a:xfrm>
          <a:prstGeom prst="rect">
            <a:avLst/>
          </a:prstGeom>
        </p:spPr>
      </p:pic>
      <p:pic>
        <p:nvPicPr>
          <p:cNvPr id="11" name="image6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5830" y="2330133"/>
            <a:ext cx="5896610" cy="481965"/>
          </a:xfrm>
          <a:prstGeom prst="rect">
            <a:avLst/>
          </a:prstGeom>
        </p:spPr>
      </p:pic>
      <p:pic>
        <p:nvPicPr>
          <p:cNvPr id="13" name="image7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280" y="3190875"/>
            <a:ext cx="5979160" cy="546100"/>
          </a:xfrm>
          <a:prstGeom prst="rect">
            <a:avLst/>
          </a:prstGeom>
        </p:spPr>
      </p:pic>
      <p:pic>
        <p:nvPicPr>
          <p:cNvPr id="15" name="image8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690" y="4184650"/>
            <a:ext cx="6022340" cy="231140"/>
          </a:xfrm>
          <a:prstGeom prst="rect">
            <a:avLst/>
          </a:prstGeom>
        </p:spPr>
      </p:pic>
      <p:sp>
        <p:nvSpPr>
          <p:cNvPr id="7" name="Title 6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step1: create mongoDB using Persistent Volume 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548005" y="1271905"/>
            <a:ext cx="6699885" cy="1918970"/>
          </a:xfrm>
        </p:spPr>
        <p:txBody>
          <a:bodyPr/>
          <a:p>
            <a:r>
              <a:rPr lang="en-US" sz="1400"/>
              <a:t>check if mongoDB is functioning for connections using the External-IP</a:t>
            </a:r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17" name="image9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39775" y="1627188"/>
            <a:ext cx="5975350" cy="3054985"/>
          </a:xfrm>
          <a:prstGeom prst="rect">
            <a:avLst/>
          </a:prstGeom>
        </p:spPr>
      </p:pic>
      <p:sp>
        <p:nvSpPr>
          <p:cNvPr id="4" name="Title 3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step1: create mongoDB using Persistent Volume 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548005" y="1271905"/>
            <a:ext cx="6699885" cy="1918970"/>
          </a:xfrm>
        </p:spPr>
        <p:txBody>
          <a:bodyPr/>
          <a:p>
            <a:r>
              <a:rPr lang="en-US" sz="1400"/>
              <a:t>install mongodb-service</a:t>
            </a:r>
            <a:endParaRPr lang="en-US" sz="1400"/>
          </a:p>
          <a:p>
            <a:endParaRPr lang="en-US" sz="1400"/>
          </a:p>
          <a:p>
            <a:pPr marL="101600" indent="0">
              <a:buNone/>
            </a:pPr>
            <a:endParaRPr lang="en-US" sz="1400"/>
          </a:p>
          <a:p>
            <a:pPr marL="101600" indent="0">
              <a:buNone/>
            </a:pPr>
            <a:endParaRPr lang="en-US" sz="1400"/>
          </a:p>
        </p:txBody>
      </p:sp>
      <p:pic>
        <p:nvPicPr>
          <p:cNvPr id="19" name="image10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9130" y="1649730"/>
            <a:ext cx="5945505" cy="2832735"/>
          </a:xfrm>
          <a:prstGeom prst="rect">
            <a:avLst/>
          </a:prstGeom>
        </p:spPr>
      </p:pic>
      <p:sp>
        <p:nvSpPr>
          <p:cNvPr id="4" name="Title 3"/>
          <p:cNvSpPr/>
          <p:nvPr>
            <p:ph type="title"/>
          </p:nvPr>
        </p:nvSpPr>
        <p:spPr>
          <a:xfrm>
            <a:off x="548760" y="426755"/>
            <a:ext cx="6167100" cy="396300"/>
          </a:xfrm>
        </p:spPr>
        <p:txBody>
          <a:bodyPr/>
          <a:p>
            <a:r>
              <a:rPr lang="en-US"/>
              <a:t>Design step1: create mongoDB using Persistent Volume 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2454</Words>
  <Application>WPS Writer</Application>
  <PresentationFormat/>
  <Paragraphs>248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SimSun</vt:lpstr>
      <vt:lpstr>Wingdings</vt:lpstr>
      <vt:lpstr>Arial</vt:lpstr>
      <vt:lpstr>Walter Turncoat</vt:lpstr>
      <vt:lpstr>Thonburi</vt:lpstr>
      <vt:lpstr>Nunito</vt:lpstr>
      <vt:lpstr>Calibri</vt:lpstr>
      <vt:lpstr>Helvetica Neue</vt:lpstr>
      <vt:lpstr>Montserrat</vt:lpstr>
      <vt:lpstr>微软雅黑</vt:lpstr>
      <vt:lpstr>汉仪旗黑</vt:lpstr>
      <vt:lpstr>Arial Unicode MS</vt:lpstr>
      <vt:lpstr>Wingdings</vt:lpstr>
      <vt:lpstr>宋体-简</vt:lpstr>
      <vt:lpstr>苹方-简</vt:lpstr>
      <vt:lpstr>Times New Roman</vt:lpstr>
      <vt:lpstr>Apple Color Emoji</vt:lpstr>
      <vt:lpstr>Osric template</vt:lpstr>
      <vt:lpstr>This is Your Presentation Title</vt:lpstr>
      <vt:lpstr>This is a slide title</vt:lpstr>
      <vt:lpstr>In two or three columns</vt:lpstr>
      <vt:lpstr>A picture is worth a thousand words</vt:lpstr>
      <vt:lpstr>Design step1: create mongoDB using Persistent Volume </vt:lpstr>
      <vt:lpstr>Design step1: create mongoDB using Persistent Volume </vt:lpstr>
      <vt:lpstr>Design step1: create mongoDB using Persistent Volume </vt:lpstr>
      <vt:lpstr>Design step1: create mongoDB using Persistent Volume </vt:lpstr>
      <vt:lpstr>Design step1: create mongoDB using Persistent Volume </vt:lpstr>
      <vt:lpstr>Design step1: create mongoDB using Persistent Volume </vt:lpstr>
      <vt:lpstr>Design step1: create mongoDB using Persistent Volume </vt:lpstr>
      <vt:lpstr>Design step1: create mongoDB using Persistent Volume </vt:lpstr>
      <vt:lpstr>Design step2: modify student server to get records from mongoDB </vt:lpstr>
      <vt:lpstr>Design step2: modify student server to get records from mongoDB </vt:lpstr>
      <vt:lpstr>Design step2: modify student server to get records from mongoDB </vt:lpstr>
      <vt:lpstr>Design step2: modify student server to get records from mongoDB </vt:lpstr>
      <vt:lpstr>Design step2: modify student server to get records from mongoDB </vt:lpstr>
      <vt:lpstr>Ingress  </vt:lpstr>
      <vt:lpstr>Want big impact? Use big image.</vt:lpstr>
      <vt:lpstr>Want big impact? Use big image.</vt:lpstr>
      <vt:lpstr>Want big impact? Use big image.</vt:lpstr>
      <vt:lpstr>Want big impact? Use big image.</vt:lpstr>
      <vt:lpstr>185,244 users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/>
  <cp:lastModifiedBy>jane</cp:lastModifiedBy>
  <cp:revision>18</cp:revision>
  <dcterms:created xsi:type="dcterms:W3CDTF">2021-04-14T03:43:59Z</dcterms:created>
  <dcterms:modified xsi:type="dcterms:W3CDTF">2021-04-14T03:43:59Z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1033-3.1.2.5330</vt:lpwstr>
  </property>
</Properties>
</file>